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4"/>
  </p:notesMasterIdLst>
  <p:sldIdLst>
    <p:sldId id="256" r:id="rId2"/>
    <p:sldId id="280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03" r:id="rId26"/>
    <p:sldId id="304" r:id="rId27"/>
    <p:sldId id="306" r:id="rId28"/>
    <p:sldId id="307" r:id="rId29"/>
    <p:sldId id="308" r:id="rId30"/>
    <p:sldId id="309" r:id="rId31"/>
    <p:sldId id="310" r:id="rId32"/>
    <p:sldId id="312" r:id="rId33"/>
    <p:sldId id="313" r:id="rId34"/>
    <p:sldId id="314" r:id="rId35"/>
    <p:sldId id="315" r:id="rId36"/>
    <p:sldId id="316" r:id="rId37"/>
    <p:sldId id="317" r:id="rId38"/>
    <p:sldId id="319" r:id="rId39"/>
    <p:sldId id="320" r:id="rId40"/>
    <p:sldId id="322" r:id="rId41"/>
    <p:sldId id="323" r:id="rId42"/>
    <p:sldId id="325" r:id="rId43"/>
  </p:sldIdLst>
  <p:sldSz cx="12192000" cy="6858000"/>
  <p:notesSz cx="6858000" cy="9144000"/>
  <p:embeddedFontLst>
    <p:embeddedFont>
      <p:font typeface="Amatic SC" pitchFamily="2" charset="-79"/>
      <p:regular r:id="rId45"/>
      <p:bold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Open Sans" panose="020B0606030504020204" pitchFamily="34" charset="0"/>
      <p:regular r:id="rId51"/>
      <p:bold r:id="rId52"/>
      <p:italic r:id="rId53"/>
      <p:boldItalic r:id="rId54"/>
    </p:embeddedFont>
    <p:embeddedFont>
      <p:font typeface="Open Sans Light" panose="020B0306030504020204" pitchFamily="34" charset="0"/>
      <p:regular r:id="rId55"/>
      <p:bold r:id="rId56"/>
      <p:italic r:id="rId57"/>
      <p:boldItalic r:id="rId58"/>
    </p:embeddedFont>
    <p:embeddedFont>
      <p:font typeface="Roboto Mono" pitchFamily="49" charset="0"/>
      <p:regular r:id="rId59"/>
      <p:bold r:id="rId60"/>
      <p:italic r:id="rId61"/>
      <p:boldItalic r:id="rId62"/>
    </p:embeddedFont>
    <p:embeddedFont>
      <p:font typeface="Roboto Mono Medium" pitchFamily="49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00"/>
  </p:normalViewPr>
  <p:slideViewPr>
    <p:cSldViewPr snapToGrid="0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font" Target="fonts/font22.fntdata"/><Relationship Id="rId5" Type="http://schemas.openxmlformats.org/officeDocument/2006/relationships/slide" Target="slides/slide4.xml"/><Relationship Id="rId61" Type="http://schemas.openxmlformats.org/officeDocument/2006/relationships/font" Target="fonts/font1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485bd0b8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2485bd0b8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452d3f26f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452d3f26f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52d3f26f5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52d3f26f5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52d3f26f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52d3f26f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452d3f26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452d3f26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52d3f26f5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52d3f26f5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52d3f26f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52d3f26f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52d3f26f5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52d3f26f5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52d3f26f5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52d3f26f5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52d3f26f5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452d3f26f5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52d3f26f5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452d3f26f5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52cf868ed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52cf868ed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52d3f26f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52d3f26f5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52d3f26f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52d3f26f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52d3f26f5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452d3f26f5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52d3f26f5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52d3f26f5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452d3f26f5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452d3f26f5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52d3f26f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52d3f26f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452d3f26f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452d3f26f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452d3f26f5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452d3f26f5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b9693c7fa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b9693c7fa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b9693c7fa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b9693c7fa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52cf868ed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52cf868ed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b9693c7fa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b9693c7fa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b9693c7fa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b9693c7fa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b9693c7fa8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b9693c7fa8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b9693c7fa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b9693c7fa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ba99a2d52b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ba99a2d52b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ba99a2d52b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ba99a2d52b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ba99a2d52b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ba99a2d52b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ba99a2d52b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ba99a2d52b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ba99a2d52b_2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ba99a2d52b_2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ba99a2d52b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ba99a2d52b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52cf868ed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52cf868ed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ba99a2d52b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ba99a2d52b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ba99a2d52b_2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ba99a2d52b_2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a99a2d52b_2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a99a2d52b_2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52d3f26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52d3f26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52d3f26f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52d3f26f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452d3f26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452d3f26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452d3f26f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452d3f26f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52d3f26f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52d3f26f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 - Úvodní slide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594500" y="1991032"/>
            <a:ext cx="7847700" cy="22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48633" y="4270233"/>
            <a:ext cx="68028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slo na modrem">
  <p:cSld name="2_Záhlaví části">
    <p:bg>
      <p:bgPr>
        <a:solidFill>
          <a:srgbClr val="2D2E82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>
            <a:spLocks noGrp="1"/>
          </p:cNvSpPr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sz="7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2 - Úvodní slide s partnery">
  <p:cSld name="CUSTOM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594500" y="1357832"/>
            <a:ext cx="7847700" cy="22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8633" y="3637033"/>
            <a:ext cx="68028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2"/>
          </p:nvPr>
        </p:nvSpPr>
        <p:spPr>
          <a:xfrm>
            <a:off x="2423200" y="5953767"/>
            <a:ext cx="2490900" cy="51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1100"/>
              </a:spcBef>
              <a:spcAft>
                <a:spcPts val="0"/>
              </a:spcAft>
              <a:buNone/>
              <a:defRPr sz="19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3 - Text">
  <p:cSld name="OBJECT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sz="2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sz="20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sz="19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 - Kód">
  <p:cSld name="OBJECT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23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sz="2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sz="20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sz="19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03800" y="3679656"/>
            <a:ext cx="10984500" cy="23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Medium"/>
              <a:buChar char="•"/>
              <a:defRPr sz="28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Mono Medium"/>
              <a:buChar char="•"/>
              <a:defRPr sz="24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Mono Medium"/>
              <a:buChar char="•"/>
              <a:defRPr sz="20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Mono Medium"/>
              <a:buChar char="•"/>
              <a:defRPr sz="19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 - Prázdný">
  <p:cSld name="CUSTOM_2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6 - Prázdný s logem">
  <p:cSld name="CUSTOM_3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7 - Oddělovač kapitol">
  <p:cSld name="CUSTOM_5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>
            <a:lvl1pPr lv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A7B17"/>
          </p15:clr>
        </p15:guide>
        <p15:guide id="2" pos="3840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8 - Medailonek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 title="Nadpis"/>
          <p:cNvSpPr txBox="1">
            <a:spLocks noGrp="1"/>
          </p:cNvSpPr>
          <p:nvPr>
            <p:ph type="title"/>
          </p:nvPr>
        </p:nvSpPr>
        <p:spPr>
          <a:xfrm>
            <a:off x="6695467" y="4437467"/>
            <a:ext cx="48933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1"/>
          </p:nvPr>
        </p:nvSpPr>
        <p:spPr>
          <a:xfrm>
            <a:off x="6695467" y="1464800"/>
            <a:ext cx="48933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2"/>
          </p:nvPr>
        </p:nvSpPr>
        <p:spPr>
          <a:xfrm>
            <a:off x="6523100" y="4907800"/>
            <a:ext cx="4893300" cy="6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1100"/>
              </a:spcBef>
              <a:spcAft>
                <a:spcPts val="0"/>
              </a:spcAft>
              <a:buNone/>
              <a:defRPr sz="2400" i="1">
                <a:solidFill>
                  <a:srgbClr val="888888"/>
                </a:solidFill>
              </a:defRPr>
            </a:lvl1pPr>
            <a:lvl2pPr lvl="1" rtl="0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40">
          <p15:clr>
            <a:srgbClr val="FA7B17"/>
          </p15:clr>
        </p15:guide>
        <p15:guide id="2" pos="650">
          <p15:clr>
            <a:srgbClr val="4A86E8"/>
          </p15:clr>
        </p15:guide>
        <p15:guide id="3" pos="3175">
          <p15:clr>
            <a:srgbClr val="4A86E8"/>
          </p15:clr>
        </p15:guide>
        <p15:guide id="4" orient="horz" pos="892">
          <p15:clr>
            <a:srgbClr val="4A86E8"/>
          </p15:clr>
        </p15:guide>
        <p15:guide id="5" orient="horz" pos="3417">
          <p15:clr>
            <a:srgbClr val="4A86E8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vodni snimek nalevo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1079770" y="12525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subTitle" idx="1"/>
          </p:nvPr>
        </p:nvSpPr>
        <p:spPr>
          <a:xfrm>
            <a:off x="1140800" y="4083674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7" name="Google Shape;37;p10" descr="logoesfcrnatmave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4575" y="551825"/>
            <a:ext cx="3003150" cy="5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604267" y="1363191"/>
            <a:ext cx="10984500" cy="46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sz="2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sz="20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sz="19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EA4335"/>
          </p15:clr>
        </p15:guide>
        <p15:guide id="2" pos="3840">
          <p15:clr>
            <a:srgbClr val="EA4335"/>
          </p15:clr>
        </p15:guide>
        <p15:guide id="3" pos="381">
          <p15:clr>
            <a:srgbClr val="000000"/>
          </p15:clr>
        </p15:guide>
        <p15:guide id="4" pos="7300">
          <p15:clr>
            <a:srgbClr val="000000"/>
          </p15:clr>
        </p15:guide>
        <p15:guide id="5" orient="horz" pos="368">
          <p15:clr>
            <a:srgbClr val="000000"/>
          </p15:clr>
        </p15:guide>
        <p15:guide id="6" orient="horz" pos="3777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594500" y="1991032"/>
            <a:ext cx="7847700" cy="2279100"/>
          </a:xfrm>
          <a:prstGeom prst="rect">
            <a:avLst/>
          </a:prstGeom>
        </p:spPr>
        <p:txBody>
          <a:bodyPr spcFirstLastPara="1" wrap="square" lIns="0" tIns="0" rIns="12190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BOOTSTRAP </a:t>
            </a:r>
            <a:r>
              <a:rPr lang="en-US"/>
              <a:t>5</a:t>
            </a:r>
            <a:endParaRPr sz="4800"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648633" y="4270233"/>
            <a:ext cx="6802800" cy="89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 dirty="0"/>
              <a:t>Michal Kučera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Typy kontejneru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xfrm>
            <a:off x="604275" y="1853225"/>
            <a:ext cx="10984500" cy="4143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container</a:t>
            </a:r>
            <a:endParaRPr sz="3600" b="1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zabírá pouze určitou šířku stránky (nastavenou Bootstrapem), vlevo a vpravo jsou mezery od okraje stránky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6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Typy kontejneru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6" name="Google Shape;266;p46"/>
          <p:cNvSpPr txBox="1">
            <a:spLocks noGrp="1"/>
          </p:cNvSpPr>
          <p:nvPr>
            <p:ph type="body" idx="1"/>
          </p:nvPr>
        </p:nvSpPr>
        <p:spPr>
          <a:xfrm>
            <a:off x="604275" y="1874175"/>
            <a:ext cx="10984500" cy="4122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container-fluid</a:t>
            </a:r>
            <a:endParaRPr sz="3600" b="1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je od kraje do kraje přes celou šířku stránky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DEMO</a:t>
            </a:r>
            <a:endParaRPr sz="4800" b="1"/>
          </a:p>
        </p:txBody>
      </p:sp>
      <p:sp>
        <p:nvSpPr>
          <p:cNvPr id="272" name="Google Shape;272;p47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  <a:noFill/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Container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8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Řádek - row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8" name="Google Shape;278;p48"/>
          <p:cNvSpPr txBox="1">
            <a:spLocks noGrp="1"/>
          </p:cNvSpPr>
          <p:nvPr>
            <p:ph type="body" idx="1"/>
          </p:nvPr>
        </p:nvSpPr>
        <p:spPr>
          <a:xfrm>
            <a:off x="604275" y="1905575"/>
            <a:ext cx="10984500" cy="40905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”row”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řádek, horizontální sekce na stránce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vždy uvnitř .container nebo .container-fluid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obaluje sloupce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“Není vidět”</a:t>
            </a:r>
            <a:endParaRPr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Sloupce - col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" name="Google Shape;284;p49"/>
          <p:cNvSpPr txBox="1">
            <a:spLocks noGrp="1"/>
          </p:cNvSpPr>
          <p:nvPr>
            <p:ph type="body" idx="1"/>
          </p:nvPr>
        </p:nvSpPr>
        <p:spPr>
          <a:xfrm>
            <a:off x="604275" y="1874175"/>
            <a:ext cx="10984500" cy="4122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Sloupec, vertikální sekce na stránce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Rozdělí se rovnoměrně uvnitř řádku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Nebo lze nastavit na konkrétní šířku v konkrétním breakpointu</a:t>
            </a:r>
            <a:endParaRPr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Sloupce - col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0" name="Google Shape;290;p50"/>
          <p:cNvSpPr txBox="1">
            <a:spLocks noGrp="1"/>
          </p:cNvSpPr>
          <p:nvPr>
            <p:ph type="body" idx="1"/>
          </p:nvPr>
        </p:nvSpPr>
        <p:spPr>
          <a:xfrm>
            <a:off x="604275" y="1874175"/>
            <a:ext cx="10984500" cy="4122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”col-7”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Sloupec, vertikální sekce na stránce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Rozdělí se rovnoměrně uvnitř řádku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Nebo lze nastavit na konkrétní šířku v konkrétním breakpointu</a:t>
            </a:r>
            <a:endParaRPr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296" name="Google Shape;296;p51"/>
          <p:cNvSpPr txBox="1">
            <a:spLocks noGrp="1"/>
          </p:cNvSpPr>
          <p:nvPr>
            <p:ph type="body" idx="1"/>
          </p:nvPr>
        </p:nvSpPr>
        <p:spPr>
          <a:xfrm>
            <a:off x="604275" y="1874175"/>
            <a:ext cx="10984500" cy="4122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XX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YY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/>
              <a:t>Za XX dosadíme název breakpointu:</a:t>
            </a: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(xs) - extra small, mobil - “xs” se neuvádí, jen col-YY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b="1">
                <a:latin typeface="Open Sans"/>
                <a:ea typeface="Open Sans"/>
                <a:cs typeface="Open Sans"/>
                <a:sym typeface="Open Sans"/>
              </a:rPr>
              <a:t>sm </a:t>
            </a:r>
            <a:r>
              <a:rPr lang="en-US" sz="2400"/>
              <a:t>- small, tablet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b="1">
                <a:latin typeface="Open Sans"/>
                <a:ea typeface="Open Sans"/>
                <a:cs typeface="Open Sans"/>
                <a:sym typeface="Open Sans"/>
              </a:rPr>
              <a:t>md </a:t>
            </a:r>
            <a:r>
              <a:rPr lang="en-US" sz="2400"/>
              <a:t>- medium, desktop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b="1">
                <a:latin typeface="Open Sans"/>
                <a:ea typeface="Open Sans"/>
                <a:cs typeface="Open Sans"/>
                <a:sym typeface="Open Sans"/>
              </a:rPr>
              <a:t>lg </a:t>
            </a:r>
            <a:r>
              <a:rPr lang="en-US" sz="2400"/>
              <a:t>- large, desktop+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b="1">
                <a:latin typeface="Open Sans"/>
                <a:ea typeface="Open Sans"/>
                <a:cs typeface="Open Sans"/>
                <a:sym typeface="Open Sans"/>
              </a:rPr>
              <a:t>xl </a:t>
            </a:r>
            <a:r>
              <a:rPr lang="en-US" sz="2400"/>
              <a:t>- extra large, TV, projektor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2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302" name="Google Shape;302;p52"/>
          <p:cNvSpPr txBox="1">
            <a:spLocks noGrp="1"/>
          </p:cNvSpPr>
          <p:nvPr>
            <p:ph type="body" idx="1"/>
          </p:nvPr>
        </p:nvSpPr>
        <p:spPr>
          <a:xfrm>
            <a:off x="604275" y="1884650"/>
            <a:ext cx="10984500" cy="41115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XX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YY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/>
              <a:t>Za YY dosadíme šířku sloupce 1-12:</a:t>
            </a: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6 = polovina stránky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4 = třetina stránky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3 = čtvrtina stránky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atd.</a:t>
            </a:r>
            <a:endParaRPr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3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308" name="Google Shape;308;p53"/>
          <p:cNvSpPr txBox="1">
            <a:spLocks noGrp="1"/>
          </p:cNvSpPr>
          <p:nvPr>
            <p:ph type="body" idx="1"/>
          </p:nvPr>
        </p:nvSpPr>
        <p:spPr>
          <a:xfrm>
            <a:off x="604275" y="1905575"/>
            <a:ext cx="10984500" cy="40905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6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Na mobilu (xs) bude sloupec zabírat polovinu šířky dostupného prostoru (6 sloupců z 12)</a:t>
            </a:r>
            <a:endParaRPr sz="3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314" name="Google Shape;314;p5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sm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Na tabletu (sm) bude sloupec zabírat třetinu šířky dostupného prostoru (4/12)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CSS Framework</a:t>
            </a:r>
            <a:endParaRPr sz="4800"/>
          </a:p>
        </p:txBody>
      </p:sp>
      <p:sp>
        <p:nvSpPr>
          <p:cNvPr id="200" name="Google Shape;200;p37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320" name="Google Shape;320;p55"/>
          <p:cNvSpPr txBox="1">
            <a:spLocks noGrp="1"/>
          </p:cNvSpPr>
          <p:nvPr>
            <p:ph type="body" idx="1"/>
          </p:nvPr>
        </p:nvSpPr>
        <p:spPr>
          <a:xfrm>
            <a:off x="604275" y="1895100"/>
            <a:ext cx="10984500" cy="4101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md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Na počítači (md) bude sloupec zabírat čtvrtinu šířky dostupného prostoru (3/12)</a:t>
            </a:r>
            <a:endParaRPr sz="3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6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Mobile first</a:t>
            </a:r>
            <a:endParaRPr sz="4800"/>
          </a:p>
        </p:txBody>
      </p:sp>
      <p:sp>
        <p:nvSpPr>
          <p:cNvPr id="326" name="Google Shape;326;p56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7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Sloupce bez určeného breakpointu platí pro všechno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Hodnoty se “dědí” směrem nahoru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Sloupce bez definované šířky se rozdělí rovnoměrně uvnitř řádku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Stacking columns - sloupce s šířkou 12 jsou pod sebou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57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Mobile first přístup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8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Šířka sloupce může být variabilní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Sloupec může mít jinou šířku pro každý breakpoint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Hlavní výhoda RWD = jiný layout pro každý breakpoint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8" name="Google Shape;338;p58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Variabilní sloupce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Jinak široký sloupec dle zařízení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4" name="Google Shape;344;p59"/>
          <p:cNvSpPr txBox="1"/>
          <p:nvPr/>
        </p:nvSpPr>
        <p:spPr>
          <a:xfrm>
            <a:off x="1600877" y="1620650"/>
            <a:ext cx="9705000" cy="4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 class="</a:t>
            </a:r>
            <a:r>
              <a:rPr lang="en-US" sz="3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col-6 col-sm-4 col-md-3</a:t>
            </a: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"&gt;</a:t>
            </a:r>
            <a:endParaRPr sz="30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30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3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&lt;!-- 1/2 mobil, 1/3 tablet, 1/4 pc --&gt;</a:t>
            </a:r>
            <a:endParaRPr sz="3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30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30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30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45" name="Google Shape;345;p59"/>
          <p:cNvCxnSpPr/>
          <p:nvPr/>
        </p:nvCxnSpPr>
        <p:spPr>
          <a:xfrm>
            <a:off x="1172544" y="1774118"/>
            <a:ext cx="0" cy="415080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59"/>
          <p:cNvSpPr txBox="1"/>
          <p:nvPr/>
        </p:nvSpPr>
        <p:spPr>
          <a:xfrm rot="-5400000">
            <a:off x="312375" y="1802048"/>
            <a:ext cx="13128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HTML</a:t>
            </a:r>
            <a:endParaRPr sz="1800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0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Nemusíme definovat šířku pro každý breakpoint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Pokud není explicitně řečeno jinak, je šířka stejná jako u předchozího breakpointu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52" name="Google Shape;352;p60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Šířka sloupce se dědí směrem nahoru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Jinak široký sloupec dle zařízení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8" name="Google Shape;358;p61"/>
          <p:cNvSpPr txBox="1"/>
          <p:nvPr/>
        </p:nvSpPr>
        <p:spPr>
          <a:xfrm>
            <a:off x="1600877" y="1620650"/>
            <a:ext cx="9705000" cy="4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36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class="</a:t>
            </a:r>
            <a:r>
              <a:rPr lang="en-US" sz="3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col-6 col-lg-4</a:t>
            </a: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"&gt;</a:t>
            </a:r>
            <a:endParaRPr sz="3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36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&lt;!-- “chybí” sm, md, xl --&gt;</a:t>
            </a:r>
            <a:endParaRPr sz="36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-US" sz="36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36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59" name="Google Shape;359;p61"/>
          <p:cNvCxnSpPr/>
          <p:nvPr/>
        </p:nvCxnSpPr>
        <p:spPr>
          <a:xfrm>
            <a:off x="1172544" y="1774118"/>
            <a:ext cx="0" cy="415080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0" name="Google Shape;360;p61"/>
          <p:cNvSpPr txBox="1"/>
          <p:nvPr/>
        </p:nvSpPr>
        <p:spPr>
          <a:xfrm rot="-5400000">
            <a:off x="312375" y="1802048"/>
            <a:ext cx="13128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HTML</a:t>
            </a:r>
            <a:endParaRPr sz="1800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title"/>
          </p:nvPr>
        </p:nvSpPr>
        <p:spPr>
          <a:xfrm>
            <a:off x="1079775" y="2597550"/>
            <a:ext cx="10029300" cy="142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err="1">
                <a:latin typeface="Open Sans Light"/>
                <a:ea typeface="Open Sans Light"/>
                <a:cs typeface="Open Sans Light"/>
                <a:sym typeface="Open Sans Light"/>
              </a:rPr>
              <a:t>Práce</a:t>
            </a:r>
            <a:r>
              <a:rPr lang="en-US" sz="4800" dirty="0"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4800" dirty="0" err="1">
                <a:latin typeface="Open Sans Light"/>
                <a:ea typeface="Open Sans Light"/>
                <a:cs typeface="Open Sans Light"/>
                <a:sym typeface="Open Sans Light"/>
              </a:rPr>
              <a:t>na</a:t>
            </a:r>
            <a:r>
              <a:rPr lang="en-US" sz="4800" dirty="0"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4800" dirty="0" err="1">
                <a:latin typeface="Open Sans Light"/>
                <a:ea typeface="Open Sans Light"/>
                <a:cs typeface="Open Sans Light"/>
                <a:sym typeface="Open Sans Light"/>
              </a:rPr>
              <a:t>projektu</a:t>
            </a:r>
            <a:endParaRPr sz="48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udělej obrázky v galerii responzivní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Content &gt; Images &gt; Responsive images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 galerii chceme obrázky bez mezer - musíme odstranit mezery mezi sloupci gridu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Layout &gt; Gutters &gt; No gutters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77" name="Google Shape;377;p6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1 - Responzivní obrázky, galerie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5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rámeček k tabulce s ceníkem v sekci Služby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Content &gt; Tables &gt; Table borders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rámeček k tabulce s otevírací dobou v sekci Kontakt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Content &gt; Tables &gt; Table borders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83" name="Google Shape;383;p6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2 - Tabulka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CSS framework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38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sada CSS stylů, která usnadňuje tvorbu webu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stačí použít, nemusíme psát (moc) vlastní CSS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nemusíme “umět CSS” </a:t>
            </a:r>
            <a:r>
              <a:rPr lang="en-US" sz="3000">
                <a:solidFill>
                  <a:srgbClr val="888888"/>
                </a:solidFill>
              </a:rPr>
              <a:t>(diskutabilní)</a:t>
            </a:r>
            <a:endParaRPr sz="3000">
              <a:solidFill>
                <a:srgbClr val="888888"/>
              </a:solidFill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základem skoro každého CSS frameworku je grid</a:t>
            </a:r>
            <a:endParaRPr sz="3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6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vycentruj nadpisy sekcí a jména a popisky kadeřnic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Text &gt; Text alignment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zakulať fotky kadeřnic a zákazníků v sekci Řekli o nás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Border &gt; Border radius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nastav velikost fotek kadeřnic na 50% nebo 75% (co se ti víc líbí)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Sizing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světle šedou barvu pozadí sekcím Naše kadeřnice, Řekli o nás, Kontakt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Background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89" name="Google Shape;389;p66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3 - Utility classes #1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7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padding (velikost 5) nahoře a dole ke každé sekci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Spacing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margin (velikost 5) pod nadpisy sekcí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Spacing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margin (velikost 3) nad jména kadeřnic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Spacing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95" name="Google Shape;395;p67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4 - Utility classes #2 - Margin a padding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9"/>
          <p:cNvSpPr txBox="1">
            <a:spLocks noGrp="1"/>
          </p:cNvSpPr>
          <p:nvPr>
            <p:ph type="body" idx="1"/>
          </p:nvPr>
        </p:nvSpPr>
        <p:spPr>
          <a:xfrm>
            <a:off x="604275" y="1363200"/>
            <a:ext cx="10984500" cy="116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1000"/>
              </a:spcAft>
              <a:buSzPts val="2800"/>
              <a:buChar char="•"/>
            </a:pPr>
            <a:r>
              <a:rPr lang="en-US"/>
              <a:t>dej ikonky služeb a fotky v referencích vedle textu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Flex</a:t>
            </a:r>
            <a:endParaRPr/>
          </a:p>
        </p:txBody>
      </p:sp>
      <p:sp>
        <p:nvSpPr>
          <p:cNvPr id="406" name="Google Shape;406;p6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5 - Utility classes #3 - Flexbox</a:t>
            </a:r>
            <a:endParaRPr/>
          </a:p>
        </p:txBody>
      </p:sp>
      <p:sp>
        <p:nvSpPr>
          <p:cNvPr id="407" name="Google Shape;407;p69"/>
          <p:cNvSpPr txBox="1"/>
          <p:nvPr/>
        </p:nvSpPr>
        <p:spPr>
          <a:xfrm>
            <a:off x="1086525" y="2701675"/>
            <a:ext cx="9024600" cy="3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&lt;div class="</a:t>
            </a:r>
            <a:r>
              <a:rPr lang="en-US" sz="25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d-flex align-items-start</a:t>
            </a: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"&gt;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&lt;img src="..."&gt;	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&lt;div</a:t>
            </a:r>
            <a:r>
              <a:rPr lang="en-US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class="</a:t>
            </a:r>
            <a:r>
              <a:rPr lang="en-US" sz="25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flex-grow-1 ms-3</a:t>
            </a:r>
            <a:r>
              <a:rPr lang="en-US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	Text text text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&lt;/div&gt;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&lt;/div&gt;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408" name="Google Shape;408;p69"/>
          <p:cNvCxnSpPr>
            <a:stCxn id="409" idx="1"/>
          </p:cNvCxnSpPr>
          <p:nvPr/>
        </p:nvCxnSpPr>
        <p:spPr>
          <a:xfrm flipH="1">
            <a:off x="4430575" y="2452000"/>
            <a:ext cx="3755400" cy="28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9" name="Google Shape;409;p69"/>
          <p:cNvSpPr txBox="1"/>
          <p:nvPr/>
        </p:nvSpPr>
        <p:spPr>
          <a:xfrm>
            <a:off x="8185975" y="2144200"/>
            <a:ext cx="3598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Prvky vnořené v tomto divu se dají vedle sebe.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410" name="Google Shape;410;p69"/>
          <p:cNvCxnSpPr/>
          <p:nvPr/>
        </p:nvCxnSpPr>
        <p:spPr>
          <a:xfrm rot="10800000">
            <a:off x="5355000" y="4770425"/>
            <a:ext cx="20637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1" name="Google Shape;411;p69"/>
          <p:cNvSpPr txBox="1"/>
          <p:nvPr/>
        </p:nvSpPr>
        <p:spPr>
          <a:xfrm>
            <a:off x="7418700" y="5224625"/>
            <a:ext cx="3598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Tento prvek se bude natahovat na maximální možnou velikost.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12" name="Google Shape;412;p69"/>
          <p:cNvSpPr txBox="1"/>
          <p:nvPr/>
        </p:nvSpPr>
        <p:spPr>
          <a:xfrm>
            <a:off x="8185975" y="3377650"/>
            <a:ext cx="3598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Prvky se zarovnají navzájem je své horní hraně.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413" name="Google Shape;413;p69"/>
          <p:cNvCxnSpPr>
            <a:stCxn id="412" idx="1"/>
          </p:cNvCxnSpPr>
          <p:nvPr/>
        </p:nvCxnSpPr>
        <p:spPr>
          <a:xfrm rot="10800000">
            <a:off x="6433675" y="3295750"/>
            <a:ext cx="1752300" cy="38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0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1000"/>
              </a:spcAft>
              <a:buSzPts val="2800"/>
              <a:buChar char="•"/>
            </a:pPr>
            <a:r>
              <a:rPr lang="en-US"/>
              <a:t>skryj ikonky služeb, v breakpointu </a:t>
            </a:r>
            <a:r>
              <a:rPr lang="en-US" b="1">
                <a:latin typeface="Open Sans"/>
                <a:ea typeface="Open Sans"/>
                <a:cs typeface="Open Sans"/>
                <a:sym typeface="Open Sans"/>
              </a:rPr>
              <a:t>md </a:t>
            </a:r>
            <a:r>
              <a:rPr lang="en-US"/>
              <a:t>a menších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Display &gt; Hiding elements</a:t>
            </a:r>
            <a:endParaRPr/>
          </a:p>
        </p:txBody>
      </p:sp>
      <p:sp>
        <p:nvSpPr>
          <p:cNvPr id="419" name="Google Shape;419;p70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6 - Utility classes #4 - Skrývání prvků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71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Aktivní komponenty</a:t>
            </a:r>
            <a:endParaRPr sz="4800"/>
          </a:p>
        </p:txBody>
      </p:sp>
      <p:sp>
        <p:nvSpPr>
          <p:cNvPr id="425" name="Google Shape;425;p71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2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Bootstrap obsahuje spoustu hotových komponent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Malé ucelené bloky, které můžeme použít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Většina komponent jsou pasivní (jen HTML + CSS)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Několik komponent je aktivních - něco “dělají” (HTML + CSS + </a:t>
            </a:r>
            <a:r>
              <a:rPr lang="en-US">
                <a:solidFill>
                  <a:schemeClr val="accent1"/>
                </a:solidFill>
              </a:rPr>
              <a:t>JS</a:t>
            </a:r>
            <a:r>
              <a:rPr lang="en-US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31" name="Google Shape;431;p72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Komponenty v Bootstrapu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3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Aby aktivní komponenty fungovaly, musíme mít do stránky připojenou i javascriptovou část bootstrapu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Stejně jako v případě CSS, můžeme JS buď stáhnout a připojit lokálně, nebo nalinkovat přímo z internetu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37" name="Google Shape;437;p73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Aktivní komponenty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Některé komponenty (např. carousel) mají i parametry, kterými jde nastavit, jak se má komponenta chovat.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Tyto parametry jsou v dokumentaci k dané komponentě vždy v sekci </a:t>
            </a:r>
            <a:r>
              <a:rPr lang="en-US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Options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Parametry se nastavují přes tzv. data atributy</a:t>
            </a:r>
            <a:br>
              <a:rPr lang="en-US">
                <a:solidFill>
                  <a:srgbClr val="000000"/>
                </a:solidFill>
              </a:rPr>
            </a:br>
            <a:r>
              <a:rPr lang="en-US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&lt;div </a:t>
            </a:r>
            <a:r>
              <a:rPr lang="en-US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data-bs-xxx</a:t>
            </a:r>
            <a:r>
              <a:rPr lang="en-US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"123"</a:t>
            </a:r>
            <a:r>
              <a:rPr lang="en-US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 … &lt;/div&gt;</a:t>
            </a:r>
            <a:br>
              <a:rPr lang="en-US">
                <a:solidFill>
                  <a:srgbClr val="000000"/>
                </a:solidFill>
              </a:rPr>
            </a:br>
            <a:br>
              <a:rPr lang="en-US">
                <a:solidFill>
                  <a:srgbClr val="000000"/>
                </a:solidFill>
              </a:rPr>
            </a:br>
            <a:r>
              <a:rPr lang="en-US">
                <a:solidFill>
                  <a:srgbClr val="000000"/>
                </a:solidFill>
              </a:rPr>
              <a:t>Za xxx dosadíme název parametru a místo 123 jeho hodnotu.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3" name="Google Shape;443;p7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Nastavení aktivních komponent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6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místo statického obrázku v horní části stránky vytvoř obrázkový carousel, ve kterém se budou střídat 3 fotky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Carousel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do carouselu přidej ovládací prvky šipka vpravo/vlevo, pro posouvání obrázků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Carousel &gt; Example … with controls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nastav carousel tak, aby se obrázky střídaly každé 3 vteřiny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Carousel &gt; Options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54" name="Google Shape;454;p76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7 - Obrázkový carousel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7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ze seznamu odkazů v našem HTML kódu udělej menu, které se bude zavírat do “hamburgeru” na malých zařízeních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Navbar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nastav menu na tmavou verzi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Navbar &gt; Color Schemes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 menu dej logo vlevo a položky menu vpravo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na &lt;ul class="navbar-nav"&gt; s položkami menu přidej ještě třídu "ms-auto"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menu zafixuj k hornímu okraji stránky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Navbar &gt; Placement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60" name="Google Shape;460;p77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8 - Hlavní menu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CSS frameworky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2" name="Google Shape;212;p39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 sz="4800"/>
              <a:t>Bootstrap</a:t>
            </a:r>
            <a:endParaRPr sz="4800"/>
          </a:p>
          <a:p>
            <a:pPr marL="457200" lvl="0" indent="-482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 sz="4000"/>
              <a:t>Foundation</a:t>
            </a:r>
            <a:endParaRPr sz="40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Char char="•"/>
            </a:pPr>
            <a:r>
              <a:rPr lang="en-US" sz="3600">
                <a:solidFill>
                  <a:srgbClr val="595959"/>
                </a:solidFill>
              </a:rPr>
              <a:t>Bulma</a:t>
            </a:r>
            <a:endParaRPr sz="3600">
              <a:solidFill>
                <a:srgbClr val="595959"/>
              </a:solidFill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0"/>
              <a:buChar char="•"/>
            </a:pPr>
            <a:r>
              <a:rPr lang="en-US" sz="3000">
                <a:solidFill>
                  <a:srgbClr val="888888"/>
                </a:solidFill>
              </a:rPr>
              <a:t>Semantic UI</a:t>
            </a:r>
            <a:endParaRPr sz="3000">
              <a:solidFill>
                <a:srgbClr val="888888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400"/>
              <a:buChar char="•"/>
            </a:pPr>
            <a:r>
              <a:rPr lang="en-US" sz="2400">
                <a:solidFill>
                  <a:srgbClr val="D5D5D5"/>
                </a:solidFill>
              </a:rPr>
              <a:t>a spoooooouuuusta dalších...</a:t>
            </a:r>
            <a:endParaRPr sz="2400">
              <a:solidFill>
                <a:srgbClr val="D5D5D5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9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z Google Fonts připoj font Lora (normální, kurzíva, tučně, tučná kurzíva)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do style.css napiš vlastní styl, který: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všechny nadpisy h1, h2, h3, h4 udělá fontem Lora, netučnou kurzívou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nadpisy h2 nastaví na velikost písma 48px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nadpisy h3 udělá růžovou barvou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71" name="Google Shape;471;p7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9 - Vlastní styly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80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do style.css vlastní třídu bg-pink, která nastaví: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barvu pozadí na růžovou #c5308a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barvu textu na bílou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nastav tuto třídu na prvni sekci s akcí Sleva 30%</a:t>
            </a:r>
            <a:br>
              <a:rPr lang="en-US"/>
            </a:b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ve style.css předefinuj Bootstrap třídu bg-light (kterou jsme použili na podbarvení šedých sekcí) na trochu tmavší barvu #f0f0f0, aby byly šedé pruhy lépe vidět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77" name="Google Shape;477;p80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10 - Vlastní styl / předefinování Bootstrap stylů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2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nastyluj menu tak, aby položka, na kterou najedeš myší měla růžovou barvu pozadí a bílý text</a:t>
            </a:r>
            <a:br>
              <a:rPr lang="en-US"/>
            </a:b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nepůjde to tak snadno jako v předchozích úkolech, musíš CSS použít selektory se stejnou nebo vyšší prioritou (specificitou) jako se používá v Bootstrapu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88" name="Google Shape;488;p82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11 - Stylování složitějších komponent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0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BOOTSTRAP 5</a:t>
            </a:r>
            <a:endParaRPr sz="4800"/>
          </a:p>
        </p:txBody>
      </p:sp>
      <p:sp>
        <p:nvSpPr>
          <p:cNvPr id="218" name="Google Shape;218;p40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Bootstrap 5</a:t>
            </a:r>
            <a:endParaRPr/>
          </a:p>
        </p:txBody>
      </p:sp>
      <p:sp>
        <p:nvSpPr>
          <p:cNvPr id="224" name="Google Shape;224;p41"/>
          <p:cNvSpPr txBox="1">
            <a:spLocks noGrp="1"/>
          </p:cNvSpPr>
          <p:nvPr>
            <p:ph type="body" idx="1"/>
          </p:nvPr>
        </p:nvSpPr>
        <p:spPr>
          <a:xfrm>
            <a:off x="604275" y="1790400"/>
            <a:ext cx="10984500" cy="42057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err="1">
                <a:solidFill>
                  <a:schemeClr val="accent1"/>
                </a:solidFill>
              </a:rPr>
              <a:t>getbootstrap.com</a:t>
            </a:r>
            <a:endParaRPr sz="72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 err="1">
                <a:solidFill>
                  <a:srgbClr val="000000"/>
                </a:solidFill>
              </a:rPr>
              <a:t>stažení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dokumentace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příklady</a:t>
            </a:r>
            <a:endParaRPr dirty="0"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 err="1">
                <a:solidFill>
                  <a:srgbClr val="000000"/>
                </a:solidFill>
              </a:rPr>
              <a:t>dokumentaci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otevřít</a:t>
            </a:r>
            <a:r>
              <a:rPr lang="en-US" dirty="0">
                <a:solidFill>
                  <a:srgbClr val="000000"/>
                </a:solidFill>
              </a:rPr>
              <a:t> do </a:t>
            </a:r>
            <a:r>
              <a:rPr lang="en-US" dirty="0" err="1">
                <a:solidFill>
                  <a:srgbClr val="000000"/>
                </a:solidFill>
              </a:rPr>
              <a:t>záložky</a:t>
            </a:r>
            <a:r>
              <a:rPr lang="en-US" dirty="0">
                <a:solidFill>
                  <a:srgbClr val="000000"/>
                </a:solidFill>
              </a:rPr>
              <a:t> a </a:t>
            </a:r>
            <a:r>
              <a:rPr lang="en-US" dirty="0" err="1">
                <a:solidFill>
                  <a:srgbClr val="000000"/>
                </a:solidFill>
              </a:rPr>
              <a:t>nezavírat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budeme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potřebovat</a:t>
            </a:r>
            <a:r>
              <a:rPr lang="en-US" dirty="0">
                <a:solidFill>
                  <a:srgbClr val="000000"/>
                </a:solidFill>
              </a:rPr>
              <a:t> po </a:t>
            </a:r>
            <a:r>
              <a:rPr lang="en-US" dirty="0" err="1">
                <a:solidFill>
                  <a:srgbClr val="000000"/>
                </a:solidFill>
              </a:rPr>
              <a:t>celý</a:t>
            </a:r>
            <a:r>
              <a:rPr lang="en-US" dirty="0">
                <a:solidFill>
                  <a:srgbClr val="000000"/>
                </a:solidFill>
              </a:rPr>
              <a:t> workshop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DEMO</a:t>
            </a:r>
            <a:endParaRPr sz="4800" b="1"/>
          </a:p>
        </p:txBody>
      </p:sp>
      <p:sp>
        <p:nvSpPr>
          <p:cNvPr id="230" name="Google Shape;230;p42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  <a:noFill/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Bootstrap Grid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Základní struktura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6" name="Google Shape;236;p43"/>
          <p:cNvSpPr txBox="1"/>
          <p:nvPr/>
        </p:nvSpPr>
        <p:spPr>
          <a:xfrm>
            <a:off x="1527329" y="1347100"/>
            <a:ext cx="3748500" cy="54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container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	  &lt;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row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		    &lt;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col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		    &lt;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col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		    ...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     &lt;/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row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container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37" name="Google Shape;237;p43"/>
          <p:cNvCxnSpPr/>
          <p:nvPr/>
        </p:nvCxnSpPr>
        <p:spPr>
          <a:xfrm>
            <a:off x="1130603" y="1489228"/>
            <a:ext cx="0" cy="528870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8" name="Google Shape;238;p43"/>
          <p:cNvSpPr txBox="1"/>
          <p:nvPr/>
        </p:nvSpPr>
        <p:spPr>
          <a:xfrm rot="-5400000">
            <a:off x="333975" y="1515051"/>
            <a:ext cx="12159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HTML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239" name="Google Shape;239;p43"/>
          <p:cNvSpPr/>
          <p:nvPr/>
        </p:nvSpPr>
        <p:spPr>
          <a:xfrm>
            <a:off x="5727225" y="1560075"/>
            <a:ext cx="6072600" cy="2764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43"/>
          <p:cNvSpPr txBox="1"/>
          <p:nvPr/>
        </p:nvSpPr>
        <p:spPr>
          <a:xfrm>
            <a:off x="5727225" y="1188425"/>
            <a:ext cx="10470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Container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1" name="Google Shape;241;p43"/>
          <p:cNvSpPr/>
          <p:nvPr/>
        </p:nvSpPr>
        <p:spPr>
          <a:xfrm>
            <a:off x="6386850" y="2083575"/>
            <a:ext cx="4805700" cy="1832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43"/>
          <p:cNvSpPr txBox="1"/>
          <p:nvPr/>
        </p:nvSpPr>
        <p:spPr>
          <a:xfrm>
            <a:off x="6386850" y="1706775"/>
            <a:ext cx="10470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Row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3" name="Google Shape;243;p43"/>
          <p:cNvSpPr/>
          <p:nvPr/>
        </p:nvSpPr>
        <p:spPr>
          <a:xfrm>
            <a:off x="6575300" y="2334850"/>
            <a:ext cx="2099700" cy="13506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43"/>
          <p:cNvSpPr/>
          <p:nvPr/>
        </p:nvSpPr>
        <p:spPr>
          <a:xfrm>
            <a:off x="8868275" y="2334850"/>
            <a:ext cx="2099700" cy="13506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43"/>
          <p:cNvSpPr txBox="1"/>
          <p:nvPr/>
        </p:nvSpPr>
        <p:spPr>
          <a:xfrm>
            <a:off x="6643950" y="2414100"/>
            <a:ext cx="10470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Col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6" name="Google Shape;246;p43"/>
          <p:cNvSpPr txBox="1"/>
          <p:nvPr/>
        </p:nvSpPr>
        <p:spPr>
          <a:xfrm>
            <a:off x="8963675" y="2414100"/>
            <a:ext cx="10470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Col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247" name="Google Shape;247;p43"/>
          <p:cNvCxnSpPr/>
          <p:nvPr/>
        </p:nvCxnSpPr>
        <p:spPr>
          <a:xfrm rot="10800000">
            <a:off x="5748025" y="5256050"/>
            <a:ext cx="994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8" name="Google Shape;248;p43"/>
          <p:cNvSpPr txBox="1"/>
          <p:nvPr/>
        </p:nvSpPr>
        <p:spPr>
          <a:xfrm>
            <a:off x="6952225" y="4868650"/>
            <a:ext cx="48057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Pro názornost jsou použité pseudoznačky, které nejsou součástí normálního HTML. </a:t>
            </a:r>
            <a:b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&lt;container&gt;  →  &lt;div class=”container”&gt;, apod.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Container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44"/>
          <p:cNvSpPr txBox="1">
            <a:spLocks noGrp="1"/>
          </p:cNvSpPr>
          <p:nvPr>
            <p:ph type="body" idx="1"/>
          </p:nvPr>
        </p:nvSpPr>
        <p:spPr>
          <a:xfrm>
            <a:off x="604275" y="1884650"/>
            <a:ext cx="10984500" cy="41115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”container”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obaluje celý grid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každý řádek musí být uvnitř kontejneru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dva typy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1456</Words>
  <Application>Microsoft Macintosh PowerPoint</Application>
  <PresentationFormat>Širokoúhlá obrazovka</PresentationFormat>
  <Paragraphs>188</Paragraphs>
  <Slides>42</Slides>
  <Notes>42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42</vt:i4>
      </vt:variant>
    </vt:vector>
  </HeadingPairs>
  <TitlesOfParts>
    <vt:vector size="50" baseType="lpstr">
      <vt:lpstr>Amatic SC</vt:lpstr>
      <vt:lpstr>Arial</vt:lpstr>
      <vt:lpstr>Roboto Mono Medium</vt:lpstr>
      <vt:lpstr>Open Sans Light</vt:lpstr>
      <vt:lpstr>Roboto Mono</vt:lpstr>
      <vt:lpstr>Open Sans</vt:lpstr>
      <vt:lpstr>Calibri</vt:lpstr>
      <vt:lpstr>Motiv Office</vt:lpstr>
      <vt:lpstr>BOOTSTRAP 5</vt:lpstr>
      <vt:lpstr>CSS Framework</vt:lpstr>
      <vt:lpstr>CSS framework</vt:lpstr>
      <vt:lpstr>CSS frameworky</vt:lpstr>
      <vt:lpstr>BOOTSTRAP 5</vt:lpstr>
      <vt:lpstr>Bootstrap 5</vt:lpstr>
      <vt:lpstr>DEMO</vt:lpstr>
      <vt:lpstr>Základní struktura</vt:lpstr>
      <vt:lpstr>Container</vt:lpstr>
      <vt:lpstr>Typy kontejneru</vt:lpstr>
      <vt:lpstr>Typy kontejneru</vt:lpstr>
      <vt:lpstr>DEMO</vt:lpstr>
      <vt:lpstr>Řádek - row</vt:lpstr>
      <vt:lpstr>Sloupce - col</vt:lpstr>
      <vt:lpstr>Sloupce - col</vt:lpstr>
      <vt:lpstr>Určení šířky sloupce pro breakpoint</vt:lpstr>
      <vt:lpstr>Určení šířky sloupce pro breakpoint</vt:lpstr>
      <vt:lpstr>Určení šířky sloupce pro breakpoint</vt:lpstr>
      <vt:lpstr>Určení šířky sloupce pro breakpoint</vt:lpstr>
      <vt:lpstr>Určení šířky sloupce pro breakpoint</vt:lpstr>
      <vt:lpstr>Mobile first</vt:lpstr>
      <vt:lpstr>Mobile first přístup</vt:lpstr>
      <vt:lpstr>Variabilní sloupce</vt:lpstr>
      <vt:lpstr>Jinak široký sloupec dle zařízení</vt:lpstr>
      <vt:lpstr>Šířka sloupce se dědí směrem nahoru</vt:lpstr>
      <vt:lpstr>Jinak široký sloupec dle zařízení</vt:lpstr>
      <vt:lpstr>Práce na projektu</vt:lpstr>
      <vt:lpstr>Úkol 1 - Responzivní obrázky, galerie</vt:lpstr>
      <vt:lpstr>Úkol 2 - Tabulka</vt:lpstr>
      <vt:lpstr>Úkol 3 - Utility classes #1</vt:lpstr>
      <vt:lpstr>Úkol 4 - Utility classes #2 - Margin a padding</vt:lpstr>
      <vt:lpstr>Úkol 5 - Utility classes #3 - Flexbox</vt:lpstr>
      <vt:lpstr>Úkol 6 - Utility classes #4 - Skrývání prvků</vt:lpstr>
      <vt:lpstr>Aktivní komponenty</vt:lpstr>
      <vt:lpstr>Komponenty v Bootstrapu</vt:lpstr>
      <vt:lpstr>Aktivní komponenty</vt:lpstr>
      <vt:lpstr>Nastavení aktivních komponent</vt:lpstr>
      <vt:lpstr>Úkol 7 - Obrázkový carousel</vt:lpstr>
      <vt:lpstr>Úkol 8 - Hlavní menu</vt:lpstr>
      <vt:lpstr>Úkol 9 - Vlastní styly</vt:lpstr>
      <vt:lpstr>Úkol 10 - Vlastní styl / předefinování Bootstrap stylů</vt:lpstr>
      <vt:lpstr>Úkol 11 - Stylování složitějších komponent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BOOTSTRAP 5</dc:title>
  <cp:lastModifiedBy>Michal Kučera</cp:lastModifiedBy>
  <cp:revision>3</cp:revision>
  <dcterms:modified xsi:type="dcterms:W3CDTF">2022-12-06T15:02:11Z</dcterms:modified>
</cp:coreProperties>
</file>